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4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25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35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89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0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0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79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08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47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1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83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2094C-89B2-4F6A-AEF6-B43C50286CC4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3D7AA42-C70B-43D8-9EA8-65E2136E059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2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31F2DD-EAA3-4F6D-96B5-67D151A7D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4146" r="6810" b="9508"/>
          <a:stretch/>
        </p:blipFill>
        <p:spPr>
          <a:xfrm>
            <a:off x="1646433" y="357549"/>
            <a:ext cx="8899133" cy="5451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251A47-1937-4CFB-BBA9-3B9EE6CFE8C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77998" y="786558"/>
            <a:ext cx="8636000" cy="976313"/>
          </a:xfrm>
        </p:spPr>
        <p:txBody>
          <a:bodyPr>
            <a:no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Ornithopter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5774-16E8-4AA0-8642-143FA881118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08311" y="4873884"/>
            <a:ext cx="6175375" cy="498475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aircraft that flies by flapping its wings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64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83B564-2F1D-408C-92BF-AA0E30D0E370}"/>
              </a:ext>
            </a:extLst>
          </p:cNvPr>
          <p:cNvSpPr txBox="1"/>
          <p:nvPr/>
        </p:nvSpPr>
        <p:spPr>
          <a:xfrm>
            <a:off x="261257" y="130629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Dividing into sections: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09A8-D493-40FD-B2BC-F5DBBFCE501E}"/>
              </a:ext>
            </a:extLst>
          </p:cNvPr>
          <p:cNvCxnSpPr>
            <a:cxnSpLocks/>
          </p:cNvCxnSpPr>
          <p:nvPr/>
        </p:nvCxnSpPr>
        <p:spPr>
          <a:xfrm>
            <a:off x="2230016" y="499961"/>
            <a:ext cx="6906249" cy="23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748867-6A46-4316-B2B4-5AFB89EE5272}"/>
              </a:ext>
            </a:extLst>
          </p:cNvPr>
          <p:cNvSpPr txBox="1"/>
          <p:nvPr/>
        </p:nvSpPr>
        <p:spPr>
          <a:xfrm>
            <a:off x="1161625" y="959694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/>
              <a:t>The Flapping mechanism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3884A-0EC0-441C-8DD8-581FB5A952D3}"/>
              </a:ext>
            </a:extLst>
          </p:cNvPr>
          <p:cNvSpPr txBox="1"/>
          <p:nvPr/>
        </p:nvSpPr>
        <p:spPr>
          <a:xfrm>
            <a:off x="4810868" y="1028817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/>
              <a:t>The wing mechanism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D14AD-AEF1-488B-A509-9FE7E3200BD7}"/>
              </a:ext>
            </a:extLst>
          </p:cNvPr>
          <p:cNvSpPr txBox="1"/>
          <p:nvPr/>
        </p:nvSpPr>
        <p:spPr>
          <a:xfrm>
            <a:off x="9236613" y="56916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/>
              <a:t>The tail for control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9AEED0-C7D1-4194-8E6B-7F59FE1D284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230016" y="499961"/>
            <a:ext cx="2580852" cy="713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AD06CA-64B1-4ED5-A9E1-DFEAF54FBEC1}"/>
              </a:ext>
            </a:extLst>
          </p:cNvPr>
          <p:cNvCxnSpPr>
            <a:cxnSpLocks/>
          </p:cNvCxnSpPr>
          <p:nvPr/>
        </p:nvCxnSpPr>
        <p:spPr>
          <a:xfrm>
            <a:off x="2230009" y="499961"/>
            <a:ext cx="83983" cy="50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60181F9-42BF-40DC-BE04-AD9B0B70F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2" y="1377038"/>
            <a:ext cx="4037683" cy="21975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5159AC-4943-4510-BAC1-8E29F749B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4"/>
          <a:stretch/>
        </p:blipFill>
        <p:spPr>
          <a:xfrm>
            <a:off x="118223" y="3767621"/>
            <a:ext cx="4263052" cy="21273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2F1F49-3AF9-4055-95EC-3B4C003398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r="6073"/>
          <a:stretch/>
        </p:blipFill>
        <p:spPr>
          <a:xfrm>
            <a:off x="4426390" y="1463499"/>
            <a:ext cx="3829643" cy="23041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3AB49D-310A-40C4-AE04-2677B45D6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902" y="3865359"/>
            <a:ext cx="3829643" cy="20296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7BA0BB-70B9-4ADB-9F46-2E303A94A94A}"/>
              </a:ext>
            </a:extLst>
          </p:cNvPr>
          <p:cNvSpPr txBox="1"/>
          <p:nvPr/>
        </p:nvSpPr>
        <p:spPr>
          <a:xfrm>
            <a:off x="9236613" y="2879667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/>
              <a:t>The Body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CE83C0-1F43-4D2B-BE42-C4420915C9F4}"/>
              </a:ext>
            </a:extLst>
          </p:cNvPr>
          <p:cNvCxnSpPr/>
          <p:nvPr/>
        </p:nvCxnSpPr>
        <p:spPr>
          <a:xfrm>
            <a:off x="8177358" y="692176"/>
            <a:ext cx="672721" cy="233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30D90B4-F504-462B-8772-1693B5F16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72" y="3440442"/>
            <a:ext cx="3641704" cy="23041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631F649-219A-48EE-B294-A184E0CB9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79" y="919047"/>
            <a:ext cx="2968997" cy="191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3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634C9A-3B7A-4142-B958-5BF3154774D3}"/>
              </a:ext>
            </a:extLst>
          </p:cNvPr>
          <p:cNvSpPr txBox="1"/>
          <p:nvPr/>
        </p:nvSpPr>
        <p:spPr>
          <a:xfrm>
            <a:off x="83975" y="149290"/>
            <a:ext cx="229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1) Flapping mechanism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34B86-503A-4D29-B77D-6CB744765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12" y="901056"/>
            <a:ext cx="3194479" cy="2395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66DFB-75A6-45EF-B047-CDF9057B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64" y="3561085"/>
            <a:ext cx="4186335" cy="2354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6C1B7-55F2-438E-B50A-E5B0CC946E88}"/>
              </a:ext>
            </a:extLst>
          </p:cNvPr>
          <p:cNvSpPr txBox="1"/>
          <p:nvPr/>
        </p:nvSpPr>
        <p:spPr>
          <a:xfrm>
            <a:off x="2030300" y="466041"/>
            <a:ext cx="295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a) Four Bar linked mechanism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2C677-F27F-40FB-8228-6DED0414F59C}"/>
              </a:ext>
            </a:extLst>
          </p:cNvPr>
          <p:cNvSpPr txBox="1"/>
          <p:nvPr/>
        </p:nvSpPr>
        <p:spPr>
          <a:xfrm>
            <a:off x="6096000" y="149290"/>
            <a:ext cx="550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b) Staggered crank mechanism (We can also have Dual crank)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9258C-7B0E-46BB-9081-993CBBA80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29" y="3069305"/>
            <a:ext cx="4450702" cy="2755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C09E68-94A8-4158-972C-4A13B9978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49" y="653143"/>
            <a:ext cx="3389702" cy="22846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F8E424-565E-49A3-8ED1-E0B95C9CE70C}"/>
              </a:ext>
            </a:extLst>
          </p:cNvPr>
          <p:cNvCxnSpPr/>
          <p:nvPr/>
        </p:nvCxnSpPr>
        <p:spPr>
          <a:xfrm>
            <a:off x="5971592" y="149290"/>
            <a:ext cx="0" cy="5691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50CFDD-BD4B-4226-8B6E-72ECEA08F1CE}"/>
              </a:ext>
            </a:extLst>
          </p:cNvPr>
          <p:cNvSpPr txBox="1"/>
          <p:nvPr/>
        </p:nvSpPr>
        <p:spPr>
          <a:xfrm>
            <a:off x="123984" y="1795460"/>
            <a:ext cx="1684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asymmetric flapping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reduces the stability of the ornithopter</a:t>
            </a:r>
            <a:r>
              <a:rPr lang="en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2AE219-E713-4D35-85DE-3A5471A82B6E}"/>
              </a:ext>
            </a:extLst>
          </p:cNvPr>
          <p:cNvSpPr txBox="1"/>
          <p:nvPr/>
        </p:nvSpPr>
        <p:spPr>
          <a:xfrm>
            <a:off x="10497149" y="1816765"/>
            <a:ext cx="1694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Usually for micro ornithopters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895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5AF0017-A288-49B9-8FFE-8C3C84F89C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r="1875"/>
          <a:stretch/>
        </p:blipFill>
        <p:spPr>
          <a:xfrm>
            <a:off x="6249599" y="3272532"/>
            <a:ext cx="4183936" cy="25964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ABBF90-3E03-4169-9113-F35F1E1F3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58" y="608631"/>
            <a:ext cx="4381619" cy="2464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24DB71-B3C8-4ECC-A031-2C59905BFE2E}"/>
              </a:ext>
            </a:extLst>
          </p:cNvPr>
          <p:cNvSpPr txBox="1"/>
          <p:nvPr/>
        </p:nvSpPr>
        <p:spPr>
          <a:xfrm>
            <a:off x="371107" y="0"/>
            <a:ext cx="243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c)Outboard Wing Hinge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039B8-EB90-4CD9-B518-8A34785DCD8D}"/>
              </a:ext>
            </a:extLst>
          </p:cNvPr>
          <p:cNvSpPr txBox="1"/>
          <p:nvPr/>
        </p:nvSpPr>
        <p:spPr>
          <a:xfrm>
            <a:off x="6150758" y="139679"/>
            <a:ext cx="189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d)Transverse Shaft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D9C9C-31DD-44BB-8F7A-C066B86D9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1" y="3429000"/>
            <a:ext cx="4101194" cy="253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86497-F4F4-414E-96FB-F96D2FA4B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82" y="369332"/>
            <a:ext cx="3848101" cy="278404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1357F9-D343-428F-97A0-5209F29BD841}"/>
              </a:ext>
            </a:extLst>
          </p:cNvPr>
          <p:cNvCxnSpPr/>
          <p:nvPr/>
        </p:nvCxnSpPr>
        <p:spPr>
          <a:xfrm>
            <a:off x="5806751" y="74645"/>
            <a:ext cx="0" cy="579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01E974-6BB1-4578-890E-F3E42D51B509}"/>
              </a:ext>
            </a:extLst>
          </p:cNvPr>
          <p:cNvSpPr txBox="1"/>
          <p:nvPr/>
        </p:nvSpPr>
        <p:spPr>
          <a:xfrm>
            <a:off x="-184281" y="2325469"/>
            <a:ext cx="139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better symmetry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DF05E1-FF3E-44D4-9B82-C821DF56A584}"/>
              </a:ext>
            </a:extLst>
          </p:cNvPr>
          <p:cNvSpPr txBox="1"/>
          <p:nvPr/>
        </p:nvSpPr>
        <p:spPr>
          <a:xfrm>
            <a:off x="10532377" y="1951672"/>
            <a:ext cx="1775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a single, transverse drive shaft with cranks at each 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322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DB99A-B8A9-493B-B5D9-A9DC5CDB5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r="7933"/>
          <a:stretch/>
        </p:blipFill>
        <p:spPr>
          <a:xfrm>
            <a:off x="1160107" y="701735"/>
            <a:ext cx="4245429" cy="2813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2729B2-F624-41AF-B9B8-CE76557CCBE0}"/>
              </a:ext>
            </a:extLst>
          </p:cNvPr>
          <p:cNvSpPr txBox="1"/>
          <p:nvPr/>
        </p:nvSpPr>
        <p:spPr>
          <a:xfrm>
            <a:off x="597159" y="233265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/>
              <a:t>2) Wing Mechanism: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D9656-BDA1-40B6-8034-0A3A858CC6FD}"/>
              </a:ext>
            </a:extLst>
          </p:cNvPr>
          <p:cNvSpPr txBox="1"/>
          <p:nvPr/>
        </p:nvSpPr>
        <p:spPr>
          <a:xfrm>
            <a:off x="3059686" y="408214"/>
            <a:ext cx="140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Non-foldable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8222B-00CB-49AB-8801-C3AFB8B8A5B1}"/>
              </a:ext>
            </a:extLst>
          </p:cNvPr>
          <p:cNvSpPr txBox="1"/>
          <p:nvPr/>
        </p:nvSpPr>
        <p:spPr>
          <a:xfrm>
            <a:off x="5886249" y="233265"/>
            <a:ext cx="96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Foldable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9F176-39B8-4078-9BC6-66A3F98C5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512" y="158388"/>
            <a:ext cx="5052060" cy="1577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5A412E-1194-41A7-ADF8-729D92BB5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76" y="3613967"/>
            <a:ext cx="3823168" cy="2370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6D78E4-3C2A-4D0F-8529-792866F56A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1" b="16666"/>
          <a:stretch/>
        </p:blipFill>
        <p:spPr>
          <a:xfrm>
            <a:off x="7178351" y="1888677"/>
            <a:ext cx="4572000" cy="23606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8CAD28-52A3-481D-8CD3-9917F828582C}"/>
              </a:ext>
            </a:extLst>
          </p:cNvPr>
          <p:cNvSpPr txBox="1"/>
          <p:nvPr/>
        </p:nvSpPr>
        <p:spPr>
          <a:xfrm>
            <a:off x="1060489" y="4475983"/>
            <a:ext cx="1604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Feather like Upgradation</a:t>
            </a:r>
          </a:p>
        </p:txBody>
      </p:sp>
    </p:spTree>
    <p:extLst>
      <p:ext uri="{BB962C8B-B14F-4D97-AF65-F5344CB8AC3E}">
        <p14:creationId xmlns:p14="http://schemas.microsoft.com/office/powerpoint/2010/main" val="382725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0-10-08 20-05-34-669">
            <a:hlinkClick r:id="" action="ppaction://media"/>
            <a:extLst>
              <a:ext uri="{FF2B5EF4-FFF2-40B4-BE49-F238E27FC236}">
                <a16:creationId xmlns:a16="http://schemas.microsoft.com/office/drawing/2014/main" id="{F1C26700-AD4A-43F2-BBB5-E746B84940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764" y="498629"/>
            <a:ext cx="11198873" cy="52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9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</TotalTime>
  <Words>94</Words>
  <Application>Microsoft Office PowerPoint</Application>
  <PresentationFormat>Widescreen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Adobe Ming Std L</vt:lpstr>
      <vt:lpstr>Arial</vt:lpstr>
      <vt:lpstr>Arial</vt:lpstr>
      <vt:lpstr>Gill Sans MT</vt:lpstr>
      <vt:lpstr>Gallery</vt:lpstr>
      <vt:lpstr>Ornithopter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Ornithopter</dc:title>
  <dc:creator>Harsh Rana</dc:creator>
  <cp:lastModifiedBy>Harsh Rana</cp:lastModifiedBy>
  <cp:revision>8</cp:revision>
  <dcterms:created xsi:type="dcterms:W3CDTF">2020-10-08T13:40:08Z</dcterms:created>
  <dcterms:modified xsi:type="dcterms:W3CDTF">2020-10-08T14:37:25Z</dcterms:modified>
</cp:coreProperties>
</file>